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71" r:id="rId3"/>
    <p:sldId id="258" r:id="rId4"/>
    <p:sldId id="259" r:id="rId5"/>
    <p:sldId id="260" r:id="rId6"/>
    <p:sldId id="261" r:id="rId7"/>
    <p:sldId id="267" r:id="rId8"/>
    <p:sldId id="262" r:id="rId9"/>
    <p:sldId id="264" r:id="rId10"/>
    <p:sldId id="263" r:id="rId11"/>
    <p:sldId id="268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8D88F-BFC1-46E5-830E-D29CD1857810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DB6C6-DA05-4858-8D24-D257774F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5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2B2BA2C8-696D-4DC5-9910-EF7CFDA93A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0888" indent="-288925" defTabSz="9429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5700" indent="-230188" defTabSz="9429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19250" indent="-230188" defTabSz="9429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1213" indent="-230188" defTabSz="9429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38413" indent="-230188" defTabSz="9429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95613" indent="-230188" defTabSz="9429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2813" indent="-230188" defTabSz="9429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0013" indent="-230188" defTabSz="9429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825F566-6D0F-454F-9729-811948C74516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265B7529-6237-4C72-ADEF-1760C8651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4563" y="4459288"/>
            <a:ext cx="5208587" cy="42211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039" tIns="52338" rIns="103039" bIns="52338"/>
          <a:lstStyle/>
          <a:p>
            <a:endParaRPr lang="en-US" altLang="en-US" dirty="0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A2DF4F72-2D53-4DDD-B519-B9C6CF1A3C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9263" y="717550"/>
            <a:ext cx="6208712" cy="3494088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1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3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522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0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207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5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28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8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6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3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9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1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1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0E597-C90B-4440-ADC3-4BDD093637E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53962F4-A140-4BAA-8234-C46B8A402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5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F31B-FA06-427F-8FB9-82753316B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 Improvement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D1E36-A245-4402-A42C-D20A685DB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Ortiz</a:t>
            </a:r>
          </a:p>
        </p:txBody>
      </p:sp>
    </p:spTree>
    <p:extLst>
      <p:ext uri="{BB962C8B-B14F-4D97-AF65-F5344CB8AC3E}">
        <p14:creationId xmlns:p14="http://schemas.microsoft.com/office/powerpoint/2010/main" val="252428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DBD8-4809-4A7A-8CED-E8237E27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Analyze: Tool 5 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E1458-745E-4BE8-AF8B-6EC97796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068" y="5080702"/>
            <a:ext cx="3331129" cy="141217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Conclusion </a:t>
            </a:r>
          </a:p>
          <a:p>
            <a:pPr marL="0" indent="0" algn="ctr">
              <a:buNone/>
            </a:pPr>
            <a:r>
              <a:rPr lang="en-US" sz="2400" dirty="0"/>
              <a:t>Try not to miss work! </a:t>
            </a:r>
          </a:p>
          <a:p>
            <a:pPr marL="0" indent="0" algn="ctr">
              <a:buNone/>
            </a:pPr>
            <a:r>
              <a:rPr lang="en-US" sz="2400" dirty="0"/>
              <a:t> Make sure to hit goal!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CF584-3A08-4D20-9E95-920FBF646739}"/>
              </a:ext>
            </a:extLst>
          </p:cNvPr>
          <p:cNvSpPr txBox="1"/>
          <p:nvPr/>
        </p:nvSpPr>
        <p:spPr>
          <a:xfrm>
            <a:off x="5205018" y="2504420"/>
            <a:ext cx="3577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Correlating values are X2(Fully Staffed), X3 (Hitting Goal)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Equation is Y= 63.8 + 34.67 *(Fully Staffed) – 39.61*(Hitting Goal)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multicollinearity issue between these variable, being fully staffed may be extremely correlated to hitting goal.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AC853-905C-4CA9-83A2-92E4B2F7E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9" t="35141" r="53389" b="28148"/>
          <a:stretch/>
        </p:blipFill>
        <p:spPr>
          <a:xfrm>
            <a:off x="309664" y="2504420"/>
            <a:ext cx="4785645" cy="27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3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F91A-10F3-4C96-A7BD-3C2FBB6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Analyze: Tool 6 IMR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71296-733A-4460-B9CA-943C5DB1B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80" t="62751" r="31056" b="16086"/>
          <a:stretch/>
        </p:blipFill>
        <p:spPr>
          <a:xfrm>
            <a:off x="2937545" y="3429000"/>
            <a:ext cx="6316910" cy="182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C3794-5F2B-4BAC-BF97-04E02F214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49" t="29970" r="30711" b="51927"/>
          <a:stretch/>
        </p:blipFill>
        <p:spPr>
          <a:xfrm>
            <a:off x="595618" y="1606492"/>
            <a:ext cx="6316910" cy="160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0C36F-A0A0-4DD2-B95C-51F53AE17178}"/>
              </a:ext>
            </a:extLst>
          </p:cNvPr>
          <p:cNvSpPr txBox="1"/>
          <p:nvPr/>
        </p:nvSpPr>
        <p:spPr>
          <a:xfrm>
            <a:off x="7290033" y="1606492"/>
            <a:ext cx="206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A very controlled process that stayed with in its bounds.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F49A3-C77A-44BC-B490-94D4839663C5}"/>
              </a:ext>
            </a:extLst>
          </p:cNvPr>
          <p:cNvSpPr txBox="1"/>
          <p:nvPr/>
        </p:nvSpPr>
        <p:spPr>
          <a:xfrm>
            <a:off x="469783" y="3531765"/>
            <a:ext cx="2298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Not as Controlled, this anomaly is explainable. On the 13</a:t>
            </a:r>
            <a:r>
              <a:rPr lang="en-US" baseline="30000" dirty="0"/>
              <a:t>th</a:t>
            </a:r>
            <a:r>
              <a:rPr lang="en-US" dirty="0"/>
              <a:t> day we had an all managers meeting after our shift. </a:t>
            </a:r>
          </a:p>
        </p:txBody>
      </p:sp>
    </p:spTree>
    <p:extLst>
      <p:ext uri="{BB962C8B-B14F-4D97-AF65-F5344CB8AC3E}">
        <p14:creationId xmlns:p14="http://schemas.microsoft.com/office/powerpoint/2010/main" val="3376883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6D2B-D009-4B68-BFBC-62AB35F2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E840C-A48D-4C5C-A686-52083CEE7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My proposition was simple, use our breaks to take care of work we have to do. </a:t>
            </a:r>
          </a:p>
          <a:p>
            <a:pPr marL="0" indent="0">
              <a:buNone/>
            </a:pPr>
            <a:r>
              <a:rPr lang="en-US" dirty="0"/>
              <a:t>I am proud to say I successfully improved my process.</a:t>
            </a:r>
          </a:p>
          <a:p>
            <a:pPr marL="0" indent="0">
              <a:buNone/>
            </a:pPr>
            <a:r>
              <a:rPr lang="en-US" dirty="0"/>
              <a:t>What I learned: </a:t>
            </a:r>
          </a:p>
          <a:p>
            <a:r>
              <a:rPr lang="en-US" dirty="0"/>
              <a:t>We waste time, and have to make up for it at the end of the day. </a:t>
            </a:r>
          </a:p>
          <a:p>
            <a:r>
              <a:rPr lang="en-US" dirty="0"/>
              <a:t>Full Manager staffing is highly correlated with how long we stay late.</a:t>
            </a:r>
          </a:p>
          <a:p>
            <a:r>
              <a:rPr lang="en-US" dirty="0"/>
              <a:t>Whether or not we hit or goal is highly correlated to how long we stay and may be effected by our manager staffing. 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SQL Before: 0.4  			Very Low and needs improvement.</a:t>
            </a:r>
          </a:p>
          <a:p>
            <a:pPr marL="0" indent="0">
              <a:buNone/>
            </a:pPr>
            <a:r>
              <a:rPr lang="en-US" dirty="0"/>
              <a:t>SQL After: 1.95 			Still Low and not ideal, but a huge improvement.</a:t>
            </a:r>
          </a:p>
        </p:txBody>
      </p:sp>
    </p:spTree>
    <p:extLst>
      <p:ext uri="{BB962C8B-B14F-4D97-AF65-F5344CB8AC3E}">
        <p14:creationId xmlns:p14="http://schemas.microsoft.com/office/powerpoint/2010/main" val="95682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4183-ADBB-456F-878A-26DC1F0B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4572-1DA9-447B-9ADF-052C71597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things to do now is to make sure we hit our productivity goals. </a:t>
            </a:r>
          </a:p>
          <a:p>
            <a:r>
              <a:rPr lang="en-US" dirty="0"/>
              <a:t>My next step will be to find out what is to start our process improvement project, but this time on our operations. </a:t>
            </a:r>
          </a:p>
          <a:p>
            <a:r>
              <a:rPr lang="en-US" dirty="0"/>
              <a:t>There should be direct correlation between operations improvement and going home on-time/early. </a:t>
            </a:r>
          </a:p>
        </p:txBody>
      </p:sp>
    </p:spTree>
    <p:extLst>
      <p:ext uri="{BB962C8B-B14F-4D97-AF65-F5344CB8AC3E}">
        <p14:creationId xmlns:p14="http://schemas.microsoft.com/office/powerpoint/2010/main" val="6958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Line 9">
            <a:extLst>
              <a:ext uri="{FF2B5EF4-FFF2-40B4-BE49-F238E27FC236}">
                <a16:creationId xmlns:a16="http://schemas.microsoft.com/office/drawing/2014/main" id="{C6D767D1-DF4B-4EF1-9AF5-D83DC0926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7700" y="1397000"/>
            <a:ext cx="25400" cy="523875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146" name="Rectangle 6">
            <a:extLst>
              <a:ext uri="{FF2B5EF4-FFF2-40B4-BE49-F238E27FC236}">
                <a16:creationId xmlns:a16="http://schemas.microsoft.com/office/drawing/2014/main" id="{A202E68D-17DC-4C68-B388-DF9A43FD9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90600"/>
            <a:ext cx="9144000" cy="381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2400" dirty="0"/>
          </a:p>
        </p:txBody>
      </p:sp>
      <p:sp>
        <p:nvSpPr>
          <p:cNvPr id="19467" name="Rectangle 11">
            <a:extLst>
              <a:ext uri="{FF2B5EF4-FFF2-40B4-BE49-F238E27FC236}">
                <a16:creationId xmlns:a16="http://schemas.microsoft.com/office/drawing/2014/main" id="{EEC7C542-763E-473D-BE68-EDE272D3A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1473200"/>
            <a:ext cx="14478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DEFINE</a:t>
            </a:r>
          </a:p>
        </p:txBody>
      </p:sp>
      <p:sp>
        <p:nvSpPr>
          <p:cNvPr id="19468" name="Rectangle 12">
            <a:extLst>
              <a:ext uri="{FF2B5EF4-FFF2-40B4-BE49-F238E27FC236}">
                <a16:creationId xmlns:a16="http://schemas.microsoft.com/office/drawing/2014/main" id="{A6611011-E213-4407-9B05-CEEED805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100" y="1473200"/>
            <a:ext cx="13716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MEASURE</a:t>
            </a:r>
          </a:p>
        </p:txBody>
      </p:sp>
      <p:sp>
        <p:nvSpPr>
          <p:cNvPr id="16391" name="Rectangle 13">
            <a:extLst>
              <a:ext uri="{FF2B5EF4-FFF2-40B4-BE49-F238E27FC236}">
                <a16:creationId xmlns:a16="http://schemas.microsoft.com/office/drawing/2014/main" id="{CD101CB8-1C7C-4CF4-994B-981075726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575" y="1430339"/>
            <a:ext cx="9858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2" name="Rectangle 14">
            <a:extLst>
              <a:ext uri="{FF2B5EF4-FFF2-40B4-BE49-F238E27FC236}">
                <a16:creationId xmlns:a16="http://schemas.microsoft.com/office/drawing/2014/main" id="{5C71CFF7-2F9B-45F2-8F6B-A798A6AA2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901" y="1265238"/>
            <a:ext cx="7969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3" name="Rectangle 15">
            <a:extLst>
              <a:ext uri="{FF2B5EF4-FFF2-40B4-BE49-F238E27FC236}">
                <a16:creationId xmlns:a16="http://schemas.microsoft.com/office/drawing/2014/main" id="{95404F20-B17C-4420-B178-39FD8BB3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489" y="1252538"/>
            <a:ext cx="7969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4" name="Text Box 16">
            <a:extLst>
              <a:ext uri="{FF2B5EF4-FFF2-40B4-BE49-F238E27FC236}">
                <a16:creationId xmlns:a16="http://schemas.microsoft.com/office/drawing/2014/main" id="{FE883816-DB97-4200-9FAD-513332C83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800" y="101600"/>
            <a:ext cx="703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70C0"/>
                </a:solidFill>
                <a:latin typeface="Arial" panose="020B0604020202020204" pitchFamily="34" charset="0"/>
              </a:rPr>
              <a:t>Going Home Early form Work</a:t>
            </a:r>
          </a:p>
        </p:txBody>
      </p:sp>
      <p:sp>
        <p:nvSpPr>
          <p:cNvPr id="16395" name="Text Box 17">
            <a:extLst>
              <a:ext uri="{FF2B5EF4-FFF2-40B4-BE49-F238E27FC236}">
                <a16:creationId xmlns:a16="http://schemas.microsoft.com/office/drawing/2014/main" id="{030821FA-D7CE-46B2-A057-AA6F6A6CF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974726"/>
            <a:ext cx="63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bg1"/>
                </a:solidFill>
                <a:latin typeface="Arial" panose="020B0604020202020204" pitchFamily="34" charset="0"/>
              </a:rPr>
              <a:t>Team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bg1"/>
                </a:solidFill>
                <a:latin typeface="Arial" panose="020B0604020202020204" pitchFamily="34" charset="0"/>
              </a:rPr>
              <a:t>Launch</a:t>
            </a: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16396" name="Rectangle 19">
            <a:extLst>
              <a:ext uri="{FF2B5EF4-FFF2-40B4-BE49-F238E27FC236}">
                <a16:creationId xmlns:a16="http://schemas.microsoft.com/office/drawing/2014/main" id="{2869275A-7B1D-4E08-B410-F446F02C6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1101" y="1265238"/>
            <a:ext cx="7969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7" name="Rectangle 20">
            <a:extLst>
              <a:ext uri="{FF2B5EF4-FFF2-40B4-BE49-F238E27FC236}">
                <a16:creationId xmlns:a16="http://schemas.microsoft.com/office/drawing/2014/main" id="{F34337A9-0A58-445F-A12F-81816EA71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5864" y="1274763"/>
            <a:ext cx="7969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398" name="Text Box 21">
            <a:extLst>
              <a:ext uri="{FF2B5EF4-FFF2-40B4-BE49-F238E27FC236}">
                <a16:creationId xmlns:a16="http://schemas.microsoft.com/office/drawing/2014/main" id="{0D218DAC-F957-48A9-9C04-F8154120D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974726"/>
            <a:ext cx="571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bg1"/>
                </a:solidFill>
                <a:latin typeface="Arial" panose="020B0604020202020204" pitchFamily="34" charset="0"/>
              </a:rPr>
              <a:t>Define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399" name="Text Box 22">
            <a:extLst>
              <a:ext uri="{FF2B5EF4-FFF2-40B4-BE49-F238E27FC236}">
                <a16:creationId xmlns:a16="http://schemas.microsoft.com/office/drawing/2014/main" id="{CBC8D012-1519-4309-9E92-593555291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1" y="974726"/>
            <a:ext cx="696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bg1"/>
                </a:solidFill>
                <a:latin typeface="Arial" panose="020B0604020202020204" pitchFamily="34" charset="0"/>
              </a:rPr>
              <a:t>Measure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400" name="Text Box 23">
            <a:extLst>
              <a:ext uri="{FF2B5EF4-FFF2-40B4-BE49-F238E27FC236}">
                <a16:creationId xmlns:a16="http://schemas.microsoft.com/office/drawing/2014/main" id="{844FBBDF-214F-4F35-9E76-FCA944999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974726"/>
            <a:ext cx="661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bg1"/>
                </a:solidFill>
                <a:latin typeface="Arial" panose="020B0604020202020204" pitchFamily="34" charset="0"/>
              </a:rPr>
              <a:t>Analyze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401" name="Text Box 24">
            <a:extLst>
              <a:ext uri="{FF2B5EF4-FFF2-40B4-BE49-F238E27FC236}">
                <a16:creationId xmlns:a16="http://schemas.microsoft.com/office/drawing/2014/main" id="{37458F43-371F-4951-9E49-7CA4E250D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974726"/>
            <a:ext cx="636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bg1"/>
                </a:solidFill>
                <a:latin typeface="Arial" panose="020B0604020202020204" pitchFamily="34" charset="0"/>
              </a:rPr>
              <a:t>Control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02" name="Text Box 25">
            <a:extLst>
              <a:ext uri="{FF2B5EF4-FFF2-40B4-BE49-F238E27FC236}">
                <a16:creationId xmlns:a16="http://schemas.microsoft.com/office/drawing/2014/main" id="{11032B7A-623A-41EE-8411-BED030E33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974726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bg1"/>
                </a:solidFill>
                <a:latin typeface="Arial" panose="020B0604020202020204" pitchFamily="34" charset="0"/>
              </a:rPr>
              <a:t>Improve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03" name="Text Box 31">
            <a:extLst>
              <a:ext uri="{FF2B5EF4-FFF2-40B4-BE49-F238E27FC236}">
                <a16:creationId xmlns:a16="http://schemas.microsoft.com/office/drawing/2014/main" id="{76FA71B0-46A0-4730-8EAA-7C0DE6016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1" y="1050926"/>
            <a:ext cx="10334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bg1"/>
                </a:solidFill>
                <a:latin typeface="Arial" panose="020B0604020202020204" pitchFamily="34" charset="0"/>
              </a:rPr>
              <a:t>Key Dates ---&gt;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404" name="Line 32">
            <a:extLst>
              <a:ext uri="{FF2B5EF4-FFF2-40B4-BE49-F238E27FC236}">
                <a16:creationId xmlns:a16="http://schemas.microsoft.com/office/drawing/2014/main" id="{E46A2012-1643-4C56-971B-FFE98C61B6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Line 33">
            <a:extLst>
              <a:ext uri="{FF2B5EF4-FFF2-40B4-BE49-F238E27FC236}">
                <a16:creationId xmlns:a16="http://schemas.microsoft.com/office/drawing/2014/main" id="{87FE4CED-221B-4C75-A3C9-9FB1EAB6E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02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Line 34">
            <a:extLst>
              <a:ext uri="{FF2B5EF4-FFF2-40B4-BE49-F238E27FC236}">
                <a16:creationId xmlns:a16="http://schemas.microsoft.com/office/drawing/2014/main" id="{6587DFAE-4169-4BC7-AC64-2FE1D5BBE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Line 35">
            <a:extLst>
              <a:ext uri="{FF2B5EF4-FFF2-40B4-BE49-F238E27FC236}">
                <a16:creationId xmlns:a16="http://schemas.microsoft.com/office/drawing/2014/main" id="{0B6F7099-2244-4B06-8646-D3A242B334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Line 36">
            <a:extLst>
              <a:ext uri="{FF2B5EF4-FFF2-40B4-BE49-F238E27FC236}">
                <a16:creationId xmlns:a16="http://schemas.microsoft.com/office/drawing/2014/main" id="{99959AF4-4248-46BD-AE1F-D95A03E8B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5" name="Rectangle 39">
            <a:extLst>
              <a:ext uri="{FF2B5EF4-FFF2-40B4-BE49-F238E27FC236}">
                <a16:creationId xmlns:a16="http://schemas.microsoft.com/office/drawing/2014/main" id="{94139DD8-27AC-4AA2-A969-25FC0B059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422400"/>
            <a:ext cx="13716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ANALYZE</a:t>
            </a:r>
          </a:p>
        </p:txBody>
      </p:sp>
      <p:sp>
        <p:nvSpPr>
          <p:cNvPr id="19496" name="Rectangle 40">
            <a:extLst>
              <a:ext uri="{FF2B5EF4-FFF2-40B4-BE49-F238E27FC236}">
                <a16:creationId xmlns:a16="http://schemas.microsoft.com/office/drawing/2014/main" id="{E5210B63-5626-4AF3-9CB8-9D20E7D5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1397000"/>
            <a:ext cx="13716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IMPROVE</a:t>
            </a:r>
          </a:p>
        </p:txBody>
      </p:sp>
      <p:sp>
        <p:nvSpPr>
          <p:cNvPr id="16412" name="Line 43">
            <a:extLst>
              <a:ext uri="{FF2B5EF4-FFF2-40B4-BE49-F238E27FC236}">
                <a16:creationId xmlns:a16="http://schemas.microsoft.com/office/drawing/2014/main" id="{42CB4928-4A99-473E-B9F0-5CD99B1E10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2900" y="1447800"/>
            <a:ext cx="38100" cy="518795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413" name="Rectangle 45">
            <a:extLst>
              <a:ext uri="{FF2B5EF4-FFF2-40B4-BE49-F238E27FC236}">
                <a16:creationId xmlns:a16="http://schemas.microsoft.com/office/drawing/2014/main" id="{2F754B0E-78D0-42D9-B694-E1EC8D42F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698500"/>
            <a:ext cx="58166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414" name="Text Box 46">
            <a:extLst>
              <a:ext uri="{FF2B5EF4-FFF2-40B4-BE49-F238E27FC236}">
                <a16:creationId xmlns:a16="http://schemas.microsoft.com/office/drawing/2014/main" id="{46E87964-5860-4FA4-BC89-6585D32E3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8" y="609600"/>
            <a:ext cx="50403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200" dirty="0">
                <a:solidFill>
                  <a:schemeClr val="tx2"/>
                </a:solidFill>
                <a:latin typeface="Arial" panose="020B0604020202020204" pitchFamily="34" charset="0"/>
              </a:rPr>
              <a:t>Jonathan Ortiz</a:t>
            </a:r>
          </a:p>
        </p:txBody>
      </p:sp>
      <p:sp>
        <p:nvSpPr>
          <p:cNvPr id="16417" name="Line 77">
            <a:extLst>
              <a:ext uri="{FF2B5EF4-FFF2-40B4-BE49-F238E27FC236}">
                <a16:creationId xmlns:a16="http://schemas.microsoft.com/office/drawing/2014/main" id="{71FBA4CF-4FF5-491E-9CC9-1475A0513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3962400"/>
            <a:ext cx="2590800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34" name="Rectangle 78">
            <a:extLst>
              <a:ext uri="{FF2B5EF4-FFF2-40B4-BE49-F238E27FC236}">
                <a16:creationId xmlns:a16="http://schemas.microsoft.com/office/drawing/2014/main" id="{1B336DF1-2274-4CF9-88A4-1434D5A69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962400"/>
            <a:ext cx="13716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CONTROL</a:t>
            </a:r>
          </a:p>
        </p:txBody>
      </p:sp>
      <p:pic>
        <p:nvPicPr>
          <p:cNvPr id="16419" name="Picture 2">
            <a:extLst>
              <a:ext uri="{FF2B5EF4-FFF2-40B4-BE49-F238E27FC236}">
                <a16:creationId xmlns:a16="http://schemas.microsoft.com/office/drawing/2014/main" id="{8AAF4FBE-CB14-4EF8-B77D-D01734B32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9" y="11114"/>
            <a:ext cx="8350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E16FD9-7E4B-4648-92B0-3FD36CE7D9E6}"/>
              </a:ext>
            </a:extLst>
          </p:cNvPr>
          <p:cNvSpPr txBox="1"/>
          <p:nvPr/>
        </p:nvSpPr>
        <p:spPr>
          <a:xfrm>
            <a:off x="459649" y="1452693"/>
            <a:ext cx="1423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SQL=.4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72A51-93FB-4B97-BE73-6F98CF8DA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07" t="55574" r="43177" b="26077"/>
          <a:stretch/>
        </p:blipFill>
        <p:spPr>
          <a:xfrm>
            <a:off x="8026362" y="5367339"/>
            <a:ext cx="2257426" cy="1258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99B4D-5457-4640-BA8E-77BB0CB0BB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22" r="35581" b="46952"/>
          <a:stretch/>
        </p:blipFill>
        <p:spPr>
          <a:xfrm>
            <a:off x="3750656" y="1821644"/>
            <a:ext cx="1801466" cy="1788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04DF8-B117-409F-9E12-D116434198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53" b="52919"/>
          <a:stretch/>
        </p:blipFill>
        <p:spPr>
          <a:xfrm>
            <a:off x="10092161" y="1490661"/>
            <a:ext cx="1774136" cy="1587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A4577-B82B-4D50-BCED-E7F4FB92C7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978"/>
          <a:stretch/>
        </p:blipFill>
        <p:spPr>
          <a:xfrm>
            <a:off x="5838254" y="4449111"/>
            <a:ext cx="2073494" cy="2312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E995A-56D8-4F1A-A043-562D490C70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18" t="57479" r="48060" b="14444"/>
          <a:stretch/>
        </p:blipFill>
        <p:spPr>
          <a:xfrm>
            <a:off x="8035707" y="1669136"/>
            <a:ext cx="2035394" cy="12515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000E7B-493D-42EB-B382-DD1D0D41ED64}"/>
              </a:ext>
            </a:extLst>
          </p:cNvPr>
          <p:cNvSpPr txBox="1"/>
          <p:nvPr/>
        </p:nvSpPr>
        <p:spPr>
          <a:xfrm>
            <a:off x="159956" y="1858225"/>
            <a:ext cx="194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defect is staying after work for greater than 60 minutes.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0372F6-BD5E-48BD-89AD-1A6C4FC6BF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366" b="42224"/>
          <a:stretch/>
        </p:blipFill>
        <p:spPr>
          <a:xfrm>
            <a:off x="300268" y="3239103"/>
            <a:ext cx="3103133" cy="673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FDC382-3578-4334-86B6-DEB3818910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5733"/>
          <a:stretch/>
        </p:blipFill>
        <p:spPr>
          <a:xfrm>
            <a:off x="8380411" y="3305059"/>
            <a:ext cx="3103133" cy="604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6E40A-8B0A-43B1-B6B3-38F6A44FD76C}"/>
              </a:ext>
            </a:extLst>
          </p:cNvPr>
          <p:cNvSpPr txBox="1"/>
          <p:nvPr/>
        </p:nvSpPr>
        <p:spPr>
          <a:xfrm>
            <a:off x="8601076" y="2588949"/>
            <a:ext cx="16097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SQL=1.95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BB793-E865-445D-AAE4-80B1089B71FC}"/>
              </a:ext>
            </a:extLst>
          </p:cNvPr>
          <p:cNvSpPr txBox="1"/>
          <p:nvPr/>
        </p:nvSpPr>
        <p:spPr>
          <a:xfrm>
            <a:off x="8017297" y="2995470"/>
            <a:ext cx="232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NVA events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A3563A-F0A6-414C-8EBE-C8FF01C433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20" t="66277" r="52719" b="26898"/>
          <a:stretch/>
        </p:blipFill>
        <p:spPr>
          <a:xfrm>
            <a:off x="3628748" y="3592952"/>
            <a:ext cx="4216397" cy="732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A4CAFE-EA6C-41EC-AFD0-962D97425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622" y="4041774"/>
            <a:ext cx="3140755" cy="26684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B659EF-3031-43D5-81D0-AD985B11B75A}"/>
              </a:ext>
            </a:extLst>
          </p:cNvPr>
          <p:cNvSpPr txBox="1"/>
          <p:nvPr/>
        </p:nvSpPr>
        <p:spPr>
          <a:xfrm>
            <a:off x="1950038" y="1767409"/>
            <a:ext cx="1830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decrease the time spent after operations shuts down.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F77138-6BC6-450F-8F11-34ABF6C9C1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647" r="51844" b="13063"/>
          <a:stretch/>
        </p:blipFill>
        <p:spPr>
          <a:xfrm>
            <a:off x="3635502" y="4388337"/>
            <a:ext cx="2057491" cy="2321854"/>
          </a:xfrm>
          <a:prstGeom prst="rect">
            <a:avLst/>
          </a:prstGeom>
        </p:spPr>
      </p:pic>
      <p:sp>
        <p:nvSpPr>
          <p:cNvPr id="16415" name="Line 54">
            <a:extLst>
              <a:ext uri="{FF2B5EF4-FFF2-40B4-BE49-F238E27FC236}">
                <a16:creationId xmlns:a16="http://schemas.microsoft.com/office/drawing/2014/main" id="{FC3AF12C-3244-4B7F-A0AD-31A74CE531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2200" y="1346200"/>
            <a:ext cx="0" cy="528955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2A7AA8-25E2-4F62-93A1-F8874C0F00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9603" t="6031" r="3240" b="4708"/>
          <a:stretch/>
        </p:blipFill>
        <p:spPr>
          <a:xfrm>
            <a:off x="5774161" y="1684337"/>
            <a:ext cx="2154032" cy="19574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3F935F-2F4C-4B82-93AE-7352B1D707B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3101" b="4824"/>
          <a:stretch/>
        </p:blipFill>
        <p:spPr>
          <a:xfrm>
            <a:off x="9802407" y="4041775"/>
            <a:ext cx="2155647" cy="12583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7A398E-E39C-452B-A630-A06C9A96381D}"/>
              </a:ext>
            </a:extLst>
          </p:cNvPr>
          <p:cNvSpPr txBox="1"/>
          <p:nvPr/>
        </p:nvSpPr>
        <p:spPr>
          <a:xfrm>
            <a:off x="8043597" y="4218987"/>
            <a:ext cx="163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Stay Fully staffed!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09D2FC-1E5B-4568-8A17-FA0AE5240150}"/>
              </a:ext>
            </a:extLst>
          </p:cNvPr>
          <p:cNvSpPr/>
          <p:nvPr/>
        </p:nvSpPr>
        <p:spPr>
          <a:xfrm>
            <a:off x="10334041" y="5534847"/>
            <a:ext cx="1710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Hit Daily  Productivity Goal!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F4134-1E10-4249-AAB9-7AC567D38E8D}"/>
              </a:ext>
            </a:extLst>
          </p:cNvPr>
          <p:cNvSpPr txBox="1"/>
          <p:nvPr/>
        </p:nvSpPr>
        <p:spPr>
          <a:xfrm>
            <a:off x="3355973" y="1058195"/>
            <a:ext cx="696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June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50013-B868-45C6-AB4A-1041BD11EF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9222" y="1059663"/>
            <a:ext cx="695004" cy="286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6F5022-0CE4-47BE-B19A-A74F2C15BD2B}"/>
              </a:ext>
            </a:extLst>
          </p:cNvPr>
          <p:cNvSpPr txBox="1"/>
          <p:nvPr/>
        </p:nvSpPr>
        <p:spPr>
          <a:xfrm>
            <a:off x="5780028" y="1058195"/>
            <a:ext cx="120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June-Aug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FAF0C-7888-43DB-AC12-FDB49BAF8D1F}"/>
              </a:ext>
            </a:extLst>
          </p:cNvPr>
          <p:cNvSpPr txBox="1"/>
          <p:nvPr/>
        </p:nvSpPr>
        <p:spPr>
          <a:xfrm>
            <a:off x="7281862" y="1026081"/>
            <a:ext cx="77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45027E-2B79-4299-9264-08F105DCE70B}"/>
              </a:ext>
            </a:extLst>
          </p:cNvPr>
          <p:cNvSpPr txBox="1"/>
          <p:nvPr/>
        </p:nvSpPr>
        <p:spPr>
          <a:xfrm>
            <a:off x="8401054" y="1042806"/>
            <a:ext cx="98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Aug – Sept.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8F2F3A-7E6B-4BCB-9C84-3CDC47A08747}"/>
              </a:ext>
            </a:extLst>
          </p:cNvPr>
          <p:cNvSpPr txBox="1"/>
          <p:nvPr/>
        </p:nvSpPr>
        <p:spPr>
          <a:xfrm>
            <a:off x="9737730" y="1061732"/>
            <a:ext cx="1184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Sept onward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8C60-F8CB-4277-8CA8-BD2591181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EEAF-96B2-4D56-BDBB-A8F72354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Goal: Get out work at least an hour after we stop operations.</a:t>
            </a:r>
          </a:p>
          <a:p>
            <a:pPr marL="0" indent="0">
              <a:buNone/>
            </a:pPr>
            <a:r>
              <a:rPr lang="en-US" dirty="0"/>
              <a:t>Inputs: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/>
              <a:t>1. New plan of doing our reports throughout the day and during our breaks.</a:t>
            </a:r>
          </a:p>
          <a:p>
            <a:pPr marL="0" indent="0">
              <a:buNone/>
            </a:pPr>
            <a:r>
              <a:rPr lang="en-US" sz="2000" dirty="0"/>
              <a:t>	2. If the managers are fully staffed or not. </a:t>
            </a:r>
          </a:p>
          <a:p>
            <a:pPr marL="0" indent="0">
              <a:buNone/>
            </a:pPr>
            <a:r>
              <a:rPr lang="en-US" sz="2000" dirty="0"/>
              <a:t>	3. Did we hit our productivity goal for the day.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Output: Time between I clock out of work and operations have stopped. </a:t>
            </a:r>
          </a:p>
        </p:txBody>
      </p:sp>
    </p:spTree>
    <p:extLst>
      <p:ext uri="{BB962C8B-B14F-4D97-AF65-F5344CB8AC3E}">
        <p14:creationId xmlns:p14="http://schemas.microsoft.com/office/powerpoint/2010/main" val="13481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E089-1638-4AAF-9A60-19D5A3F0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Improvement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176CF9-5CAB-4B53-A9CF-C5B6D2035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30" y="1270000"/>
            <a:ext cx="4472232" cy="2370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E5DDD-87B8-457E-A294-36A67F01A2AD}"/>
              </a:ext>
            </a:extLst>
          </p:cNvPr>
          <p:cNvSpPr txBox="1"/>
          <p:nvPr/>
        </p:nvSpPr>
        <p:spPr>
          <a:xfrm>
            <a:off x="4975668" y="1330235"/>
            <a:ext cx="493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Utilize breaks (Nonvalue adding) to do work normally done after work. </a:t>
            </a:r>
          </a:p>
          <a:p>
            <a:r>
              <a:rPr lang="en-US" dirty="0"/>
              <a:t>Reduce the time we stay after work, which is also reducing total time at work.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1D9C3-2B69-4CC7-AE7D-50F98D451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3" t="35229" r="69617" b="47891"/>
          <a:stretch/>
        </p:blipFill>
        <p:spPr>
          <a:xfrm>
            <a:off x="5671102" y="2496471"/>
            <a:ext cx="3103926" cy="2081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923D1-7AB4-4BB4-9526-6E079EC20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92" t="25294" r="26148" b="40136"/>
          <a:stretch/>
        </p:blipFill>
        <p:spPr>
          <a:xfrm>
            <a:off x="503339" y="3742190"/>
            <a:ext cx="4725656" cy="23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97D8F-3115-4726-A533-54093F284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3" t="16871" r="15612" b="57798"/>
          <a:stretch/>
        </p:blipFill>
        <p:spPr>
          <a:xfrm>
            <a:off x="0" y="58723"/>
            <a:ext cx="10897300" cy="2693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61C2B-3583-4429-A9E3-C1ADEE3E9125}"/>
              </a:ext>
            </a:extLst>
          </p:cNvPr>
          <p:cNvSpPr txBox="1"/>
          <p:nvPr/>
        </p:nvSpPr>
        <p:spPr>
          <a:xfrm>
            <a:off x="687897" y="2952925"/>
            <a:ext cx="111154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of Data: 2 variable binary(yes/no) , 1 continuous (time)</a:t>
            </a:r>
          </a:p>
          <a:p>
            <a:r>
              <a:rPr lang="en-US" dirty="0"/>
              <a:t>My ideal sample size: 57</a:t>
            </a:r>
          </a:p>
          <a:p>
            <a:r>
              <a:rPr lang="en-US" dirty="0"/>
              <a:t>My actual sample size: 30</a:t>
            </a:r>
          </a:p>
          <a:p>
            <a:r>
              <a:rPr lang="en-US" dirty="0"/>
              <a:t>Risks: 1. Some factors such as seasonality are not capture</a:t>
            </a:r>
          </a:p>
          <a:p>
            <a:r>
              <a:rPr lang="en-US" dirty="0"/>
              <a:t>	i.e. seasonal changes bring sicknesses, which would lead to staffing problems.</a:t>
            </a:r>
          </a:p>
          <a:p>
            <a:r>
              <a:rPr lang="en-US" dirty="0"/>
              <a:t>           2. Errors in systems collection of data</a:t>
            </a:r>
          </a:p>
          <a:p>
            <a:r>
              <a:rPr lang="en-US" dirty="0"/>
              <a:t>           3. Time station captures clock in/out not what is done in between</a:t>
            </a:r>
          </a:p>
          <a:p>
            <a:r>
              <a:rPr lang="en-US" dirty="0"/>
              <a:t>	i.e. If I use the bathroom for 15 minutes before clocking out it can skew my data.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3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911C-3291-41AC-81F9-5B0146F0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Analyze: Tool 1 Basic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58E6-D09F-4405-B16F-0422062F3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300" y="1904301"/>
            <a:ext cx="5285065" cy="4588574"/>
          </a:xfrm>
        </p:spPr>
        <p:txBody>
          <a:bodyPr/>
          <a:lstStyle/>
          <a:p>
            <a:r>
              <a:rPr lang="en-US" dirty="0"/>
              <a:t>As seen the average time is significantly lower after my process is implemented. </a:t>
            </a:r>
          </a:p>
          <a:p>
            <a:r>
              <a:rPr lang="en-US" dirty="0"/>
              <a:t>Reduction of 47.67 minutes.</a:t>
            </a:r>
          </a:p>
          <a:p>
            <a:endParaRPr lang="en-US" dirty="0"/>
          </a:p>
          <a:p>
            <a:r>
              <a:rPr lang="en-US" dirty="0"/>
              <a:t>The standard deviation did increase slightly by 1.92 minutes. </a:t>
            </a:r>
          </a:p>
          <a:p>
            <a:r>
              <a:rPr lang="en-US" dirty="0"/>
              <a:t>Although there is a drastic change in average it may not be a true decrease in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B2D1F-045B-49CF-94F2-2D0F3AD1B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" t="26300" r="60740" b="45199"/>
          <a:stretch/>
        </p:blipFill>
        <p:spPr>
          <a:xfrm>
            <a:off x="276150" y="1330063"/>
            <a:ext cx="6065925" cy="33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A1C5-3633-4AD7-B465-DDC3C675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Analyze: Tool 2 Histogram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3E5E-DA21-47F8-9243-22ADD66C7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" t="31504" r="49108" b="43413"/>
          <a:stretch/>
        </p:blipFill>
        <p:spPr>
          <a:xfrm>
            <a:off x="2005965" y="1405580"/>
            <a:ext cx="5939405" cy="2766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B7194-5E37-4398-9629-909377989002}"/>
              </a:ext>
            </a:extLst>
          </p:cNvPr>
          <p:cNvSpPr txBox="1"/>
          <p:nvPr/>
        </p:nvSpPr>
        <p:spPr>
          <a:xfrm>
            <a:off x="2248250" y="4471332"/>
            <a:ext cx="2617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An almost perfect normal distribution, with an Average of 99.87 and median of 97.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B948F-6043-424E-8145-AE2A9E6B7588}"/>
              </a:ext>
            </a:extLst>
          </p:cNvPr>
          <p:cNvSpPr txBox="1"/>
          <p:nvPr/>
        </p:nvSpPr>
        <p:spPr>
          <a:xfrm>
            <a:off x="5201173" y="4471332"/>
            <a:ext cx="261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Heavily skewed to the right. This showcases the anomalies well, with and average of 52.2 and median of 38. </a:t>
            </a:r>
          </a:p>
        </p:txBody>
      </p:sp>
    </p:spTree>
    <p:extLst>
      <p:ext uri="{BB962C8B-B14F-4D97-AF65-F5344CB8AC3E}">
        <p14:creationId xmlns:p14="http://schemas.microsoft.com/office/powerpoint/2010/main" val="210906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79E6-3B2F-4F2E-824E-A5A0E19C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Analyze: Tool 3 Hypothesis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3113-DC3D-43C7-B2AC-AE793D3E2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6"/>
            <a:ext cx="4002248" cy="2832156"/>
          </a:xfrm>
        </p:spPr>
        <p:txBody>
          <a:bodyPr>
            <a:normAutofit/>
          </a:bodyPr>
          <a:lstStyle/>
          <a:p>
            <a:r>
              <a:rPr lang="en-US" dirty="0"/>
              <a:t>A 1 tail test was used to verify if process 2 is in fact less than process 1</a:t>
            </a:r>
          </a:p>
          <a:p>
            <a:r>
              <a:rPr lang="en-US" dirty="0"/>
              <a:t>Null Hypothesis </a:t>
            </a:r>
            <a:r>
              <a:rPr lang="el-GR" dirty="0"/>
              <a:t>μ1 &lt;=  μ2</a:t>
            </a:r>
            <a:endParaRPr lang="en-US" dirty="0"/>
          </a:p>
          <a:p>
            <a:r>
              <a:rPr lang="en-US" dirty="0"/>
              <a:t>Alt. Hypothesis  </a:t>
            </a:r>
            <a:r>
              <a:rPr lang="el-GR" dirty="0"/>
              <a:t>μ1 &gt; μ2</a:t>
            </a:r>
            <a:endParaRPr lang="en-US" dirty="0"/>
          </a:p>
          <a:p>
            <a:r>
              <a:rPr lang="en-US" dirty="0"/>
              <a:t>P value is .00002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6B965-41CD-4E01-8430-678FECD46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" t="24653" r="79413" b="45199"/>
          <a:stretch/>
        </p:blipFill>
        <p:spPr>
          <a:xfrm>
            <a:off x="5405308" y="1693293"/>
            <a:ext cx="3688357" cy="2964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41781-5EF0-4F02-B1A4-0728FA9D4635}"/>
              </a:ext>
            </a:extLst>
          </p:cNvPr>
          <p:cNvSpPr txBox="1"/>
          <p:nvPr/>
        </p:nvSpPr>
        <p:spPr>
          <a:xfrm>
            <a:off x="2701255" y="5125673"/>
            <a:ext cx="632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Conclusion, Reject the null and accept the Alternative. </a:t>
            </a:r>
          </a:p>
          <a:p>
            <a:r>
              <a:rPr lang="en-US" dirty="0"/>
              <a:t>Even with the increase of standard deviation μ1 &gt; μ2 is true.</a:t>
            </a:r>
          </a:p>
        </p:txBody>
      </p:sp>
    </p:spTree>
    <p:extLst>
      <p:ext uri="{BB962C8B-B14F-4D97-AF65-F5344CB8AC3E}">
        <p14:creationId xmlns:p14="http://schemas.microsoft.com/office/powerpoint/2010/main" val="313194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D4A5-C2EE-4A26-8590-96D28CE8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Analyze: Tool 4 Scatterplot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F6587-7A75-4DDF-A86D-BA1F52FBD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3" t="26177" r="43520" b="19143"/>
          <a:stretch/>
        </p:blipFill>
        <p:spPr>
          <a:xfrm>
            <a:off x="545284" y="1795244"/>
            <a:ext cx="6340708" cy="3749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70CDB-AFEB-4376-9470-131681CCD484}"/>
              </a:ext>
            </a:extLst>
          </p:cNvPr>
          <p:cNvSpPr txBox="1"/>
          <p:nvPr/>
        </p:nvSpPr>
        <p:spPr>
          <a:xfrm>
            <a:off x="3715638" y="1795244"/>
            <a:ext cx="308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Before seems to be already decreasing.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50E58-BAB2-4915-9220-CDF12F42CDD5}"/>
              </a:ext>
            </a:extLst>
          </p:cNvPr>
          <p:cNvSpPr txBox="1"/>
          <p:nvPr/>
        </p:nvSpPr>
        <p:spPr>
          <a:xfrm>
            <a:off x="3976382" y="4874004"/>
            <a:ext cx="28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After is decreasing at a lower rate, but has a smaller y intercept.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AFD30-E8A6-4A9C-9880-39B4BF869D3A}"/>
              </a:ext>
            </a:extLst>
          </p:cNvPr>
          <p:cNvSpPr txBox="1"/>
          <p:nvPr/>
        </p:nvSpPr>
        <p:spPr>
          <a:xfrm>
            <a:off x="7147420" y="2869035"/>
            <a:ext cx="2457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the 30 days there has been a dramatic decrease in the time spent at work, this is because the y intercept has been reduced by more than half. </a:t>
            </a:r>
          </a:p>
        </p:txBody>
      </p:sp>
    </p:spTree>
    <p:extLst>
      <p:ext uri="{BB962C8B-B14F-4D97-AF65-F5344CB8AC3E}">
        <p14:creationId xmlns:p14="http://schemas.microsoft.com/office/powerpoint/2010/main" val="37655747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246</TotalTime>
  <Words>652</Words>
  <Application>Microsoft Office PowerPoint</Application>
  <PresentationFormat>Widescreen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Trebuchet MS</vt:lpstr>
      <vt:lpstr>Wingdings 3</vt:lpstr>
      <vt:lpstr>Facet</vt:lpstr>
      <vt:lpstr>Process Improvement Project</vt:lpstr>
      <vt:lpstr>PowerPoint Presentation</vt:lpstr>
      <vt:lpstr>Define </vt:lpstr>
      <vt:lpstr>Process Improvement </vt:lpstr>
      <vt:lpstr>PowerPoint Presentation</vt:lpstr>
      <vt:lpstr>Analyze: Tool 1 Basic Statistics</vt:lpstr>
      <vt:lpstr>Analyze: Tool 2 Histogram</vt:lpstr>
      <vt:lpstr>Analyze: Tool 3 Hypothesis Testing </vt:lpstr>
      <vt:lpstr>Analyze: Tool 4 Scatterplot </vt:lpstr>
      <vt:lpstr>Analyze: Tool 5 Regression Analysis</vt:lpstr>
      <vt:lpstr>Analyze: Tool 6 IMR </vt:lpstr>
      <vt:lpstr>Improve</vt:lpstr>
      <vt:lpstr>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David Ortiz</dc:creator>
  <cp:lastModifiedBy>Jonathan David Ortiz</cp:lastModifiedBy>
  <cp:revision>20</cp:revision>
  <dcterms:created xsi:type="dcterms:W3CDTF">2019-08-27T15:03:32Z</dcterms:created>
  <dcterms:modified xsi:type="dcterms:W3CDTF">2019-09-11T02:44:03Z</dcterms:modified>
</cp:coreProperties>
</file>